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272" r:id="rId2"/>
    <p:sldId id="342" r:id="rId3"/>
    <p:sldId id="336" r:id="rId4"/>
    <p:sldId id="338" r:id="rId5"/>
    <p:sldId id="352" r:id="rId6"/>
    <p:sldId id="353" r:id="rId7"/>
    <p:sldId id="382" r:id="rId8"/>
    <p:sldId id="360" r:id="rId9"/>
    <p:sldId id="339" r:id="rId10"/>
    <p:sldId id="379" r:id="rId11"/>
    <p:sldId id="381" r:id="rId12"/>
    <p:sldId id="380" r:id="rId13"/>
    <p:sldId id="340" r:id="rId14"/>
    <p:sldId id="341" r:id="rId15"/>
    <p:sldId id="343" r:id="rId16"/>
    <p:sldId id="394" r:id="rId17"/>
    <p:sldId id="354" r:id="rId18"/>
    <p:sldId id="344" r:id="rId19"/>
    <p:sldId id="359" r:id="rId20"/>
    <p:sldId id="355" r:id="rId21"/>
    <p:sldId id="346" r:id="rId22"/>
    <p:sldId id="347" r:id="rId23"/>
    <p:sldId id="356" r:id="rId24"/>
    <p:sldId id="349" r:id="rId25"/>
    <p:sldId id="383" r:id="rId26"/>
    <p:sldId id="372" r:id="rId27"/>
    <p:sldId id="396" r:id="rId28"/>
    <p:sldId id="384" r:id="rId29"/>
    <p:sldId id="386" r:id="rId30"/>
    <p:sldId id="364" r:id="rId31"/>
    <p:sldId id="365" r:id="rId32"/>
    <p:sldId id="367" r:id="rId33"/>
    <p:sldId id="366" r:id="rId34"/>
    <p:sldId id="369" r:id="rId35"/>
    <p:sldId id="358" r:id="rId36"/>
    <p:sldId id="388" r:id="rId37"/>
    <p:sldId id="374" r:id="rId38"/>
    <p:sldId id="387" r:id="rId39"/>
    <p:sldId id="362" r:id="rId40"/>
    <p:sldId id="395" r:id="rId41"/>
    <p:sldId id="361" r:id="rId42"/>
    <p:sldId id="363" r:id="rId43"/>
    <p:sldId id="368" r:id="rId44"/>
    <p:sldId id="377" r:id="rId45"/>
    <p:sldId id="390" r:id="rId46"/>
    <p:sldId id="348" r:id="rId47"/>
    <p:sldId id="385" r:id="rId48"/>
    <p:sldId id="370" r:id="rId49"/>
    <p:sldId id="373" r:id="rId50"/>
    <p:sldId id="389" r:id="rId51"/>
    <p:sldId id="371" r:id="rId52"/>
    <p:sldId id="376" r:id="rId53"/>
    <p:sldId id="375" r:id="rId54"/>
    <p:sldId id="391" r:id="rId55"/>
    <p:sldId id="393" r:id="rId56"/>
    <p:sldId id="351" r:id="rId57"/>
    <p:sldId id="337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188" autoAdjust="0"/>
  </p:normalViewPr>
  <p:slideViewPr>
    <p:cSldViewPr snapToObjects="1">
      <p:cViewPr>
        <p:scale>
          <a:sx n="100" d="100"/>
          <a:sy n="100" d="100"/>
        </p:scale>
        <p:origin x="-1544" y="-80"/>
      </p:cViewPr>
      <p:guideLst>
        <p:guide orient="horz" pos="2205"/>
        <p:guide pos="292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53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handoutMaster" Target="handoutMasters/handoutMaster1.xml"/><Relationship Id="rId61" Type="http://schemas.openxmlformats.org/officeDocument/2006/relationships/printerSettings" Target="printerSettings/printerSettings1.bin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E4852-750B-2240-8CCA-826F37985820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FA476-3E0E-B94C-96B3-A507D45F2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53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3C3262-F9C2-2D49-9DDF-667DFB1AF370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BC1B6-ACF6-2E41-931D-8AA6FE748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87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gov.uk/" TargetMode="External"/><Relationship Id="rId4" Type="http://schemas.openxmlformats.org/officeDocument/2006/relationships/hyperlink" Target="http://publications.cabinetoffice.gov.uk/digital/quarterly-reports/july-13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://www.cabinetoffice.gov.uk/resource-library/directgov-2010-and-beyond-revolution-not-evolution" TargetMode="Externa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lang="en-US" sz="1800" b="0" i="0" u="none" strike="noStrike" cap="none" baseline="0" dirty="0"/>
          </a:p>
        </p:txBody>
      </p:sp>
      <p:sp>
        <p:nvSpPr>
          <p:cNvPr id="106" name="Shape 106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200" b="0" i="0" u="none" strike="noStrike" cap="none" baseline="0"/>
              <a:t>*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b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D&amp;Ad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(D and A D) - 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Writing for Design / Writing for Websites &amp; Digital Design</a:t>
            </a: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£42m saved in 2012/13 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bringing </a:t>
            </a:r>
            <a:r>
              <a:rPr lang="en-US" sz="1200" b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Directgov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200" b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BusinessLink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websites onto </a:t>
            </a:r>
            <a:r>
              <a:rPr lang="en-US" sz="1200" b="0" u="sng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GOV.UK. It cost £7.9m to run Directgov and BusinessLink in 2012/13 before the content was moved to GOV.UK. (</a:t>
            </a:r>
            <a:r>
              <a:rPr lang="en-US" sz="1200" b="0" u="sng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4"/>
              </a:rPr>
              <a:t>Government Digital Strategy Quarterly Progress Report July 2013)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1200" dirty="0" smtClean="0">
                <a:solidFill>
                  <a:schemeClr val="tx1"/>
                </a:solidFill>
                <a:ea typeface="ＭＳ Ｐゴシック" charset="0"/>
                <a:cs typeface="Gill Sans" charset="0"/>
              </a:rPr>
              <a:t>20x cheaper than phone</a:t>
            </a: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1200" dirty="0" smtClean="0">
              <a:solidFill>
                <a:schemeClr val="tx1"/>
              </a:solidFill>
              <a:ea typeface="ＭＳ Ｐゴシック" charset="0"/>
              <a:cs typeface="Gill Sans" charset="0"/>
            </a:endParaRP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1200" dirty="0" smtClean="0">
                <a:solidFill>
                  <a:schemeClr val="tx1"/>
                </a:solidFill>
                <a:ea typeface="ＭＳ Ｐゴシック" charset="0"/>
                <a:cs typeface="Gill Sans" charset="0"/>
              </a:rPr>
              <a:t>30x cheaper than post </a:t>
            </a: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1200" dirty="0" smtClean="0">
              <a:solidFill>
                <a:schemeClr val="tx1"/>
              </a:solidFill>
              <a:ea typeface="ＭＳ Ｐゴシック" charset="0"/>
              <a:cs typeface="Gill Sans" charset="0"/>
            </a:endParaRP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1200" dirty="0" smtClean="0">
                <a:solidFill>
                  <a:schemeClr val="tx1"/>
                </a:solidFill>
                <a:ea typeface="ＭＳ Ｐゴシック" charset="0"/>
                <a:cs typeface="Gill Sans" charset="0"/>
              </a:rPr>
              <a:t>50x cheaper than face-to-face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GOV.UK</a:t>
            </a:r>
            <a:r>
              <a:rPr lang="en-US" baseline="0" dirty="0" smtClean="0"/>
              <a:t> – started with the 500 most in demand needs, then worked out way through over 2,000.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Identifying priority</a:t>
            </a:r>
            <a:r>
              <a:rPr lang="en-US" baseline="0" dirty="0" smtClean="0"/>
              <a:t> user needs based on the mass of data from </a:t>
            </a:r>
            <a:r>
              <a:rPr lang="en-US" baseline="0" dirty="0" err="1" smtClean="0"/>
              <a:t>DirectGov</a:t>
            </a:r>
            <a:r>
              <a:rPr lang="en-US" baseline="0" dirty="0" smtClean="0"/>
              <a:t> and Google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Fighting battles!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What language should you be using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£40 per month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Google </a:t>
            </a:r>
            <a:r>
              <a:rPr lang="en-US" dirty="0" err="1" smtClean="0"/>
              <a:t>Adwords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You’ve identified</a:t>
            </a:r>
            <a:r>
              <a:rPr lang="en-US" baseline="0" dirty="0" smtClean="0"/>
              <a:t> your priority needs, now you need to write good user stories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You’ve identified</a:t>
            </a:r>
            <a:r>
              <a:rPr lang="en-US" baseline="0" dirty="0" smtClean="0"/>
              <a:t> your priority needs, now you need to write good user stories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This is the piece of content on GOV.UK which</a:t>
            </a:r>
            <a:r>
              <a:rPr lang="en-US" baseline="0" dirty="0" smtClean="0"/>
              <a:t> meets that specific need.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Note – it’s not meeting the need “I need to find out if I have to do a tax return” or “I need to set myself up to do a tax return” or “I need to know the deadline…”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This is a focused piece of content to meet a specific need. Other related bits of content that meet some of those other needs are linked to on the right.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Come back to this later when we talk about journeys?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Actually “content design” –</a:t>
            </a:r>
            <a:r>
              <a:rPr lang="en-US" baseline="0" dirty="0" smtClean="0"/>
              <a:t> more than just writing. Content designers not editors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We had the luxury of being</a:t>
            </a:r>
            <a:r>
              <a:rPr lang="en-US" baseline="0" dirty="0" smtClean="0"/>
              <a:t> able to develop new content formats for GOV.UK,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Which format is right for this need?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>
              <a:solidFill>
                <a:srgbClr val="FF0000"/>
              </a:solidFill>
              <a:latin typeface="Helvetica Neue"/>
              <a:cs typeface="Helvetica Neue"/>
            </a:endParaRPr>
          </a:p>
          <a:p>
            <a:pPr marL="171450" indent="-171450">
              <a:buFontTx/>
              <a:buChar char="-"/>
            </a:pPr>
            <a:r>
              <a:rPr lang="en-US" dirty="0" smtClean="0"/>
              <a:t>October 2010 </a:t>
            </a:r>
            <a:r>
              <a:rPr lang="en-US" sz="1200" u="sng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Directgov 2010 and beyond: revolution not evolution’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People don’t come to your site to read your content, they come do complete a task, get out, and get on with the rest of their day.</a:t>
            </a:r>
          </a:p>
          <a:p>
            <a:pPr marL="0" indent="0">
              <a:buFontTx/>
              <a:buNone/>
            </a:pPr>
            <a:r>
              <a:rPr lang="en-US" dirty="0" smtClean="0"/>
              <a:t>-</a:t>
            </a:r>
            <a:r>
              <a:rPr lang="en-US" baseline="0" dirty="0" smtClean="0"/>
              <a:t> This is from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Nielsen Norman Group research, it shows how vital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it is to provide key info up front.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What language should you be using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Every page is a landing</a:t>
            </a:r>
            <a:r>
              <a:rPr lang="en-US" baseline="0" dirty="0" smtClean="0"/>
              <a:t> page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assume the user is familiar with the layout/navigation of your site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dirty="0" smtClean="0">
                <a:solidFill>
                  <a:srgbClr val="FF0000"/>
                </a:solidFill>
                <a:latin typeface="Helvetica Neue"/>
                <a:cs typeface="Helvetica Neue"/>
              </a:rPr>
              <a:t>GOV.UK = publishing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Replaced </a:t>
            </a:r>
            <a:r>
              <a:rPr lang="en-US" dirty="0" err="1" smtClean="0"/>
              <a:t>DirectGov</a:t>
            </a:r>
            <a:r>
              <a:rPr lang="en-US" baseline="0" dirty="0" smtClean="0"/>
              <a:t> &amp; BL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Orientation</a:t>
            </a:r>
            <a:r>
              <a:rPr lang="en-US" baseline="0" dirty="0" smtClean="0"/>
              <a:t> at the top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Bounce rate good to look at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rnd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lang="en-US" sz="1800" b="0" i="0" u="none" strike="noStrike" cap="none" baseline="0" dirty="0"/>
          </a:p>
        </p:txBody>
      </p:sp>
      <p:sp>
        <p:nvSpPr>
          <p:cNvPr id="106" name="Shape 106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200" b="0" i="0" u="none" strike="noStrike" cap="none" baseline="0"/>
              <a:t>*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Replaced 24 </a:t>
            </a:r>
            <a:r>
              <a:rPr lang="en-US" dirty="0" err="1" smtClean="0"/>
              <a:t>depts</a:t>
            </a:r>
            <a:r>
              <a:rPr lang="en-US" dirty="0" smtClean="0"/>
              <a:t>, others</a:t>
            </a:r>
            <a:r>
              <a:rPr lang="en-US" baseline="0" dirty="0" smtClean="0"/>
              <a:t> </a:t>
            </a:r>
            <a:r>
              <a:rPr lang="en-US" baseline="0" dirty="0" smtClean="0"/>
              <a:t>in progress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BC1B6-ACF6-2E41-931D-8AA6FE74831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837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24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79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56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38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89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370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935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90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172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35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87C8D-8FF8-D448-9325-9EF9E3B77BBC}" type="datetimeFigureOut">
              <a:rPr lang="en-US" smtClean="0"/>
              <a:t>30/01/2014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1991E-F101-C44C-B2C9-860F10BC0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517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6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8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9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2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3.jp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.uk/trends/explore" TargetMode="External"/><Relationship Id="rId4" Type="http://schemas.openxmlformats.org/officeDocument/2006/relationships/hyperlink" Target="https://www.gov.uk/design-principles/style-guide" TargetMode="External"/><Relationship Id="rId5" Type="http://schemas.openxmlformats.org/officeDocument/2006/relationships/hyperlink" Target="https://www.gov.uk/design-principles" TargetMode="External"/><Relationship Id="rId6" Type="http://schemas.openxmlformats.org/officeDocument/2006/relationships/hyperlink" Target="https://gds.blog.gov.uk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338448" y="1982260"/>
            <a:ext cx="8594100" cy="398121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800" i="0" u="none" strike="noStrike" cap="none" baseline="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Putting</a:t>
            </a:r>
            <a:r>
              <a:rPr lang="en-US" sz="4800" i="0" u="none" strike="noStrike" cap="none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users first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800" baseline="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en-US" sz="48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story of GOV.UK</a:t>
            </a:r>
            <a:endParaRPr lang="en-US" sz="4000" i="0" u="none" strike="noStrike" cap="none" baseline="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endParaRPr lang="en-US" sz="4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3600" i="0" u="none" strike="noStrike" cap="none" baseline="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 Prag</a:t>
            </a:r>
            <a:endParaRPr lang="en-US" sz="36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3600" i="0" u="none" strike="noStrike" cap="none" baseline="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</a:t>
            </a:r>
            <a:r>
              <a:rPr lang="en-US" sz="3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r>
              <a:rPr lang="en-US" sz="3600" i="0" u="none" strike="noStrike" cap="none" baseline="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Government</a:t>
            </a:r>
            <a:r>
              <a:rPr lang="en-US" sz="3600" i="0" u="none" strike="noStrike" cap="none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Digital Service</a:t>
            </a:r>
            <a:endParaRPr lang="en-US" sz="3600" i="0" u="none" strike="noStrike" cap="none" baseline="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2" name="Shape 102"/>
          <p:cNvSpPr/>
          <p:nvPr/>
        </p:nvSpPr>
        <p:spPr>
          <a:xfrm>
            <a:off x="647712" y="542400"/>
            <a:ext cx="7302499" cy="143986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893646670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" y="-27384"/>
            <a:ext cx="9163050" cy="5517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37096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941" y="0"/>
            <a:ext cx="7757491" cy="6290264"/>
          </a:xfrm>
          <a:prstGeom prst="rect">
            <a:avLst/>
          </a:prstGeom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64096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5201" y="332656"/>
            <a:ext cx="2005904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It’s big…</a:t>
            </a:r>
          </a:p>
          <a:p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019" y="908720"/>
            <a:ext cx="4454237" cy="5157192"/>
          </a:xfrm>
          <a:prstGeom prst="rect">
            <a:avLst/>
          </a:prstGeom>
        </p:spPr>
      </p:pic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37096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5201" y="332656"/>
            <a:ext cx="362172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It’s won things…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828800"/>
            <a:ext cx="4014192" cy="3010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1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1201" y="1841500"/>
            <a:ext cx="3073207" cy="2997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67544" y="4810507"/>
            <a:ext cx="3946713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latin typeface="Helvetica Neue"/>
                <a:cs typeface="Helvetica Neue"/>
              </a:rPr>
              <a:t>Design of the Year</a:t>
            </a:r>
          </a:p>
          <a:p>
            <a:pPr algn="ctr"/>
            <a:r>
              <a:rPr lang="en-US" sz="3600" dirty="0" smtClean="0">
                <a:latin typeface="Helvetica Neue"/>
                <a:cs typeface="Helvetica Neue"/>
              </a:rPr>
              <a:t>2013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169129" y="4813329"/>
            <a:ext cx="3040488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err="1" smtClean="0">
                <a:latin typeface="Helvetica Neue"/>
                <a:cs typeface="Helvetica Neue"/>
              </a:rPr>
              <a:t>D&amp;Ad</a:t>
            </a:r>
            <a:r>
              <a:rPr lang="en-US" sz="3600" dirty="0" smtClean="0">
                <a:latin typeface="Helvetica Neue"/>
                <a:cs typeface="Helvetica Neue"/>
              </a:rPr>
              <a:t> Awards</a:t>
            </a:r>
          </a:p>
          <a:p>
            <a:pPr algn="ctr"/>
            <a:r>
              <a:rPr lang="en-US" sz="3600" dirty="0" smtClean="0">
                <a:latin typeface="Helvetica Neue"/>
                <a:cs typeface="Helvetica Neue"/>
              </a:rPr>
              <a:t>2013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8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903528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Rectangle 1"/>
          <p:cNvSpPr>
            <a:spLocks/>
          </p:cNvSpPr>
          <p:nvPr/>
        </p:nvSpPr>
        <p:spPr bwMode="auto">
          <a:xfrm>
            <a:off x="827584" y="2564904"/>
            <a:ext cx="10833100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</a:tabLst>
            </a:pPr>
            <a:r>
              <a:rPr lang="en-US" sz="12000" dirty="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rPr>
              <a:t>£42 million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5201" y="332656"/>
            <a:ext cx="538434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It’s saved some money…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49846" y="4213537"/>
            <a:ext cx="18945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Helvetica Neue"/>
                <a:cs typeface="Helvetica Neue"/>
              </a:rPr>
              <a:t>In 2012/13</a:t>
            </a:r>
            <a:endParaRPr lang="en-US" sz="28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5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903528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1520" y="2888357"/>
            <a:ext cx="8667167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It’s all down to understanding user needs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5650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7864" y="2938299"/>
            <a:ext cx="2535891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User needs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722624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0768"/>
            <a:ext cx="9144000" cy="3720935"/>
          </a:xfrm>
          <a:prstGeom prst="rect">
            <a:avLst/>
          </a:prstGeom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614619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824494"/>
            <a:ext cx="8087047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What are real people looking for?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</a:rPr>
              <a:t>How can </a:t>
            </a:r>
            <a:r>
              <a:rPr lang="en-US" sz="3600" dirty="0" smtClean="0">
                <a:latin typeface="Helvetica Neue"/>
                <a:cs typeface="Helvetica Neue"/>
              </a:rPr>
              <a:t>you best meet that need?</a:t>
            </a:r>
            <a:endParaRPr lang="en-US" sz="36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</a:rPr>
              <a:t>Efficient for them… and for </a:t>
            </a:r>
            <a:r>
              <a:rPr lang="en-US" sz="3600" dirty="0" smtClean="0">
                <a:latin typeface="Helvetica Neue"/>
                <a:cs typeface="Helvetica Neue"/>
              </a:rPr>
              <a:t>you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5650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Rectangle 5"/>
          <p:cNvSpPr>
            <a:spLocks/>
          </p:cNvSpPr>
          <p:nvPr/>
        </p:nvSpPr>
        <p:spPr bwMode="auto">
          <a:xfrm>
            <a:off x="455613" y="1913359"/>
            <a:ext cx="3416300" cy="250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2800" dirty="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rPr>
              <a:t>Post:         £6.62</a:t>
            </a:r>
          </a:p>
          <a:p>
            <a:pPr algn="l"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2800" dirty="0">
              <a:solidFill>
                <a:schemeClr val="tx1"/>
              </a:solidFill>
              <a:latin typeface="Helvetica Neue"/>
              <a:ea typeface="ＭＳ Ｐゴシック" charset="0"/>
              <a:cs typeface="Helvetica Neue"/>
            </a:endParaRPr>
          </a:p>
          <a:p>
            <a:pPr algn="l"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2800" dirty="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rPr>
              <a:t>Phone:      £4.11</a:t>
            </a:r>
          </a:p>
          <a:p>
            <a:pPr algn="l"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2800" dirty="0">
              <a:solidFill>
                <a:schemeClr val="tx1"/>
              </a:solidFill>
              <a:latin typeface="Helvetica Neue"/>
              <a:ea typeface="ＭＳ Ｐゴシック" charset="0"/>
              <a:cs typeface="Helvetica Neue"/>
            </a:endParaRPr>
          </a:p>
          <a:p>
            <a:pPr algn="l"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2800" dirty="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rPr>
              <a:t>Online:    </a:t>
            </a:r>
            <a:r>
              <a:rPr lang="en-US" sz="2800" dirty="0" smtClean="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rPr>
              <a:t>  </a:t>
            </a:r>
            <a:r>
              <a:rPr lang="en-US" sz="2800" dirty="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rPr>
              <a:t>£0.22 </a:t>
            </a:r>
          </a:p>
        </p:txBody>
      </p:sp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9600" y="476672"/>
            <a:ext cx="7823200" cy="538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71369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0127" y="2422153"/>
            <a:ext cx="2408485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Who am I?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pic>
        <p:nvPicPr>
          <p:cNvPr id="2" name="Picture 1" descr="me &amp; GOVU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344" y="936104"/>
            <a:ext cx="4293096" cy="4293096"/>
          </a:xfrm>
          <a:prstGeom prst="rect">
            <a:avLst/>
          </a:prstGeom>
        </p:spPr>
      </p:pic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34318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77894" y="2866291"/>
            <a:ext cx="2074226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Evidence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669758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7" y="788506"/>
            <a:ext cx="808704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Data from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	e</a:t>
            </a:r>
            <a:r>
              <a:rPr lang="en-US" sz="3600" dirty="0" smtClean="0">
                <a:latin typeface="Helvetica Neue"/>
                <a:cs typeface="Helvetica Neue"/>
              </a:rPr>
              <a:t>xisting sites 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	</a:t>
            </a:r>
            <a:r>
              <a:rPr lang="en-US" sz="3600" dirty="0" smtClean="0">
                <a:latin typeface="Helvetica Neue"/>
                <a:cs typeface="Helvetica Neue"/>
              </a:rPr>
              <a:t>Google &amp; other online tools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	y</a:t>
            </a:r>
            <a:r>
              <a:rPr lang="en-US" sz="3600" dirty="0" smtClean="0">
                <a:latin typeface="Helvetica Neue"/>
                <a:cs typeface="Helvetica Neue"/>
              </a:rPr>
              <a:t>our call </a:t>
            </a:r>
            <a:r>
              <a:rPr lang="en-US" sz="3600" dirty="0" err="1" smtClean="0">
                <a:latin typeface="Helvetica Neue"/>
                <a:cs typeface="Helvetica Neue"/>
              </a:rPr>
              <a:t>centre</a:t>
            </a:r>
            <a:r>
              <a:rPr lang="en-US" sz="3600" dirty="0">
                <a:latin typeface="Helvetica Neue"/>
                <a:cs typeface="Helvetica Neue"/>
              </a:rPr>
              <a:t> </a:t>
            </a:r>
            <a:r>
              <a:rPr lang="en-US" sz="3600" dirty="0" smtClean="0">
                <a:latin typeface="Helvetica Neue"/>
                <a:cs typeface="Helvetica Neue"/>
              </a:rPr>
              <a:t>&amp; other channels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5650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 dirty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7" y="838448"/>
            <a:ext cx="808704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Helps you to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	</a:t>
            </a:r>
            <a:r>
              <a:rPr lang="en-US" sz="3600" dirty="0" smtClean="0">
                <a:latin typeface="Helvetica Neue"/>
                <a:cs typeface="Helvetica Neue"/>
              </a:rPr>
              <a:t>identify your priorities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	</a:t>
            </a:r>
            <a:r>
              <a:rPr lang="en-US" sz="3600" dirty="0" smtClean="0">
                <a:latin typeface="Helvetica Neue"/>
                <a:cs typeface="Helvetica Neue"/>
              </a:rPr>
              <a:t>fight your battles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	</a:t>
            </a:r>
            <a:r>
              <a:rPr lang="en-US" sz="3600" dirty="0" smtClean="0">
                <a:latin typeface="Helvetica Neue"/>
                <a:cs typeface="Helvetica Neue"/>
              </a:rPr>
              <a:t>choose the right language to use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5650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-27384"/>
            <a:ext cx="6336704" cy="6336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547600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-27384"/>
            <a:ext cx="9471249" cy="6288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0937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12" y="620688"/>
            <a:ext cx="8964488" cy="5553991"/>
          </a:xfrm>
          <a:prstGeom prst="rect">
            <a:avLst/>
          </a:prstGeom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21663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48680"/>
            <a:ext cx="8940024" cy="484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" name="Freeform 7"/>
          <p:cNvSpPr>
            <a:spLocks/>
          </p:cNvSpPr>
          <p:nvPr/>
        </p:nvSpPr>
        <p:spPr bwMode="auto">
          <a:xfrm>
            <a:off x="1835696" y="4077072"/>
            <a:ext cx="1656184" cy="216024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" name="Freeform 7"/>
          <p:cNvSpPr>
            <a:spLocks/>
          </p:cNvSpPr>
          <p:nvPr/>
        </p:nvSpPr>
        <p:spPr bwMode="auto">
          <a:xfrm>
            <a:off x="5436096" y="3877982"/>
            <a:ext cx="1656184" cy="216024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04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1856" y="1268760"/>
            <a:ext cx="9550400" cy="598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7434" y="0"/>
            <a:ext cx="2412008" cy="1005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3224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44624"/>
            <a:ext cx="9026555" cy="6120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3707904" y="4581128"/>
            <a:ext cx="935534" cy="265090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" name="Freeform 6"/>
          <p:cNvSpPr>
            <a:spLocks/>
          </p:cNvSpPr>
          <p:nvPr/>
        </p:nvSpPr>
        <p:spPr bwMode="auto">
          <a:xfrm>
            <a:off x="6156176" y="1484784"/>
            <a:ext cx="2254399" cy="1979084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" name="Freeform 7"/>
          <p:cNvSpPr>
            <a:spLocks/>
          </p:cNvSpPr>
          <p:nvPr/>
        </p:nvSpPr>
        <p:spPr bwMode="auto">
          <a:xfrm>
            <a:off x="899592" y="2636912"/>
            <a:ext cx="1656184" cy="265090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7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79583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57170" y="2960365"/>
            <a:ext cx="265499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User stories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59303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7544" y="763538"/>
            <a:ext cx="7109639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What I’ll cover:</a:t>
            </a:r>
          </a:p>
          <a:p>
            <a:endParaRPr lang="en-US" sz="3600" dirty="0" smtClean="0">
              <a:latin typeface="Helvetica Neue"/>
              <a:cs typeface="Helvetica Neue"/>
            </a:endParaRPr>
          </a:p>
          <a:p>
            <a:pPr marL="571500" indent="-571500">
              <a:buFontTx/>
              <a:buChar char="-"/>
            </a:pPr>
            <a:r>
              <a:rPr lang="en-US" sz="3600" dirty="0" smtClean="0">
                <a:latin typeface="Helvetica Neue"/>
                <a:cs typeface="Helvetica Neue"/>
              </a:rPr>
              <a:t>Brief </a:t>
            </a:r>
            <a:r>
              <a:rPr lang="en-US" sz="3600" dirty="0" smtClean="0">
                <a:latin typeface="Helvetica Neue"/>
                <a:cs typeface="Helvetica Neue"/>
              </a:rPr>
              <a:t>history of </a:t>
            </a:r>
            <a:r>
              <a:rPr lang="en-US" sz="3600" dirty="0" smtClean="0">
                <a:latin typeface="Helvetica Neue"/>
                <a:cs typeface="Helvetica Neue"/>
              </a:rPr>
              <a:t>GDS </a:t>
            </a:r>
            <a:r>
              <a:rPr lang="en-US" sz="3600" dirty="0" smtClean="0">
                <a:latin typeface="Helvetica Neue"/>
                <a:cs typeface="Helvetica Neue"/>
              </a:rPr>
              <a:t>&amp; GOV.UK</a:t>
            </a:r>
          </a:p>
          <a:p>
            <a:pPr marL="571500" indent="-571500">
              <a:buFontTx/>
              <a:buChar char="-"/>
            </a:pPr>
            <a:r>
              <a:rPr lang="en-US" sz="3600" dirty="0" smtClean="0">
                <a:latin typeface="Helvetica Neue"/>
                <a:cs typeface="Helvetica Neue"/>
              </a:rPr>
              <a:t>Starting with user needs</a:t>
            </a:r>
          </a:p>
          <a:p>
            <a:pPr marL="571500" indent="-571500">
              <a:buFontTx/>
              <a:buChar char="-"/>
            </a:pPr>
            <a:r>
              <a:rPr lang="en-US" sz="3600" dirty="0" smtClean="0">
                <a:latin typeface="Helvetica Neue"/>
                <a:cs typeface="Helvetica Neue"/>
              </a:rPr>
              <a:t>Evidence &amp; data</a:t>
            </a:r>
          </a:p>
          <a:p>
            <a:pPr marL="571500" indent="-571500">
              <a:buFontTx/>
              <a:buChar char="-"/>
            </a:pPr>
            <a:r>
              <a:rPr lang="en-US" sz="3600" dirty="0" smtClean="0">
                <a:latin typeface="Helvetica Neue"/>
                <a:cs typeface="Helvetica Neue"/>
              </a:rPr>
              <a:t>Creating content</a:t>
            </a:r>
          </a:p>
          <a:p>
            <a:pPr marL="571500" indent="-571500">
              <a:buFontTx/>
              <a:buChar char="-"/>
            </a:pPr>
            <a:r>
              <a:rPr lang="en-US" sz="3600" dirty="0" smtClean="0">
                <a:latin typeface="Helvetica Neue"/>
                <a:cs typeface="Helvetica Neue"/>
              </a:rPr>
              <a:t>User journeys</a:t>
            </a:r>
          </a:p>
          <a:p>
            <a:pPr marL="571500" indent="-571500">
              <a:buFontTx/>
              <a:buChar char="-"/>
            </a:pPr>
            <a:r>
              <a:rPr lang="en-US" sz="3600" dirty="0" smtClean="0">
                <a:latin typeface="Helvetica Neue"/>
                <a:cs typeface="Helvetica Neue"/>
              </a:rPr>
              <a:t>Continuous improvement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452885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890985"/>
            <a:ext cx="5743036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Who</a:t>
            </a:r>
            <a:r>
              <a:rPr lang="en-GB" sz="3600" dirty="0" smtClean="0">
                <a:latin typeface="Helvetica Neue"/>
                <a:ea typeface="ＭＳ Ｐゴシック" charset="0"/>
                <a:cs typeface="Helvetica Neue"/>
              </a:rPr>
              <a:t>’</a:t>
            </a: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s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the audience</a:t>
            </a: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?</a:t>
            </a: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What</a:t>
            </a:r>
            <a:r>
              <a:rPr lang="en-GB" sz="3600" dirty="0" smtClean="0">
                <a:latin typeface="Helvetica Neue"/>
                <a:ea typeface="ＭＳ Ｐゴシック" charset="0"/>
                <a:cs typeface="Helvetica Neue"/>
              </a:rPr>
              <a:t>’</a:t>
            </a: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s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the action</a:t>
            </a: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?</a:t>
            </a: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Why do they want to do it?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317970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95736" y="2439525"/>
            <a:ext cx="4938850" cy="27176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ja-JP" altLang="en-US" sz="3600" dirty="0">
                <a:latin typeface="Helvetica Neue"/>
                <a:ea typeface="ＭＳ Ｐゴシック" charset="0"/>
                <a:cs typeface="Helvetica Neue"/>
              </a:rPr>
              <a:t>“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As a _______ </a:t>
            </a: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I want to ________</a:t>
            </a: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so that I can ________</a:t>
            </a:r>
            <a:r>
              <a:rPr lang="ja-JP" altLang="en-US" sz="3600" dirty="0">
                <a:latin typeface="Helvetica Neue"/>
                <a:ea typeface="ＭＳ Ｐゴシック" charset="0"/>
                <a:cs typeface="Helvetica Neue"/>
              </a:rPr>
              <a:t>”</a:t>
            </a: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76273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16957" y="2417459"/>
            <a:ext cx="6683435" cy="21636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ja-JP" altLang="en-US" sz="3600" dirty="0">
                <a:latin typeface="Helvetica Neue"/>
                <a:ea typeface="ＭＳ Ｐゴシック" charset="0"/>
                <a:cs typeface="Helvetica Neue"/>
              </a:rPr>
              <a:t>“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As a </a:t>
            </a:r>
            <a:r>
              <a:rPr lang="en-US" sz="3600" dirty="0">
                <a:solidFill>
                  <a:srgbClr val="FF0906"/>
                </a:solidFill>
                <a:latin typeface="Helvetica Neue"/>
                <a:ea typeface="ＭＳ Ｐゴシック" charset="0"/>
                <a:cs typeface="Helvetica Neue"/>
              </a:rPr>
              <a:t>self-employed person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 </a:t>
            </a: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I want to </a:t>
            </a:r>
            <a:r>
              <a:rPr lang="en-US" sz="3600" dirty="0">
                <a:solidFill>
                  <a:srgbClr val="FF7F00"/>
                </a:solidFill>
                <a:latin typeface="Helvetica Neue"/>
                <a:ea typeface="ＭＳ Ｐゴシック" charset="0"/>
                <a:cs typeface="Helvetica Neue"/>
              </a:rPr>
              <a:t>file my tax return</a:t>
            </a: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so that I can </a:t>
            </a:r>
            <a:r>
              <a:rPr lang="en-US" sz="3600" dirty="0">
                <a:solidFill>
                  <a:srgbClr val="7F007F"/>
                </a:solidFill>
                <a:latin typeface="Helvetica Neue"/>
                <a:ea typeface="ＭＳ Ｐゴシック" charset="0"/>
                <a:cs typeface="Helvetica Neue"/>
              </a:rPr>
              <a:t>avoid nasty fines.</a:t>
            </a:r>
            <a:r>
              <a:rPr lang="ja-JP" altLang="en-US" sz="3600" dirty="0">
                <a:latin typeface="Helvetica Neue"/>
                <a:ea typeface="ＭＳ Ｐゴシック" charset="0"/>
                <a:cs typeface="Helvetica Neue"/>
              </a:rPr>
              <a:t>”</a:t>
            </a: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754542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6260"/>
            <a:ext cx="8537448" cy="6231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76273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58132" y="2960365"/>
            <a:ext cx="3930092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Designing </a:t>
            </a:r>
            <a:r>
              <a:rPr lang="en-US" sz="3600" dirty="0" smtClean="0">
                <a:latin typeface="Helvetica Neue"/>
                <a:cs typeface="Helvetica Neue"/>
              </a:rPr>
              <a:t>content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163907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49884" y="2960365"/>
            <a:ext cx="1886336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Formats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605228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5201" y="116632"/>
            <a:ext cx="173637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Answer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806971"/>
            <a:ext cx="8426007" cy="5070301"/>
          </a:xfrm>
          <a:prstGeom prst="rect">
            <a:avLst/>
          </a:prstGeom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74054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5201" y="116632"/>
            <a:ext cx="1415901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Guide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527" y="753631"/>
            <a:ext cx="8716961" cy="5339665"/>
          </a:xfrm>
          <a:prstGeom prst="rect">
            <a:avLst/>
          </a:prstGeom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0771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850" y="908720"/>
            <a:ext cx="8781646" cy="48245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95201" y="129987"/>
            <a:ext cx="3095719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Smart Answer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12571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06721" y="2368039"/>
            <a:ext cx="805776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Helvetica Neue"/>
                <a:cs typeface="Helvetica Neue"/>
              </a:rPr>
              <a:t>C</a:t>
            </a:r>
            <a:r>
              <a:rPr lang="en-US" sz="3600" dirty="0" smtClean="0">
                <a:latin typeface="Helvetica Neue"/>
                <a:cs typeface="Helvetica Neue"/>
              </a:rPr>
              <a:t>ontent should be as </a:t>
            </a:r>
            <a:r>
              <a:rPr lang="en-US" sz="3600" b="1" dirty="0" smtClean="0">
                <a:latin typeface="Helvetica Neue"/>
                <a:cs typeface="Helvetica Neue"/>
              </a:rPr>
              <a:t>short</a:t>
            </a:r>
            <a:r>
              <a:rPr lang="en-US" sz="3600" dirty="0" smtClean="0">
                <a:latin typeface="Helvetica Neue"/>
                <a:cs typeface="Helvetica Neue"/>
              </a:rPr>
              <a:t>, </a:t>
            </a:r>
            <a:r>
              <a:rPr lang="en-US" sz="3600" b="1" dirty="0" smtClean="0">
                <a:latin typeface="Helvetica Neue"/>
                <a:cs typeface="Helvetica Neue"/>
              </a:rPr>
              <a:t>simple</a:t>
            </a:r>
            <a:r>
              <a:rPr lang="en-US" sz="3600" dirty="0" smtClean="0">
                <a:latin typeface="Helvetica Neue"/>
                <a:cs typeface="Helvetica Neue"/>
              </a:rPr>
              <a:t> and </a:t>
            </a:r>
            <a:r>
              <a:rPr lang="en-US" sz="3600" b="1" dirty="0" smtClean="0">
                <a:latin typeface="Helvetica Neue"/>
                <a:cs typeface="Helvetica Neue"/>
              </a:rPr>
              <a:t>specific</a:t>
            </a:r>
            <a:r>
              <a:rPr lang="en-US" sz="3600" dirty="0" smtClean="0">
                <a:latin typeface="Helvetica Neue"/>
                <a:cs typeface="Helvetica Neue"/>
              </a:rPr>
              <a:t> as </a:t>
            </a:r>
            <a:r>
              <a:rPr lang="en-US" sz="3600" dirty="0" smtClean="0">
                <a:latin typeface="Helvetica Neue"/>
                <a:cs typeface="Helvetica Neue"/>
              </a:rPr>
              <a:t>possible</a:t>
            </a:r>
            <a:endParaRPr lang="en-US" sz="36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212893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3" y="922338"/>
            <a:ext cx="9193211" cy="6752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88640"/>
            <a:ext cx="7944569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A very brief intro to GDS and GOV.UK</a:t>
            </a:r>
          </a:p>
          <a:p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36096" y="1484784"/>
            <a:ext cx="3450421" cy="3908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Fix publishing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</a:rPr>
              <a:t>Fix transactions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</a:rPr>
              <a:t>Go wholesale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5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903528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6681" y="351228"/>
            <a:ext cx="8057767" cy="6894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</a:tabLst>
            </a:pP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Content should</a:t>
            </a: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</a:tabLst>
            </a:pP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</a:tabLst>
            </a:pP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	define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the audience</a:t>
            </a: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buFont typeface="Gill Sans" charset="0"/>
              <a:buChar char="•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</a:tabLst>
            </a:pP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</a:tabLst>
            </a:pP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	be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ordered around what people </a:t>
            </a: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	need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to know when</a:t>
            </a: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</a:tabLst>
            </a:pP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</a:tabLst>
            </a:pP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	include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enough information so </a:t>
            </a: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	the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user can make a decision or </a:t>
            </a: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	take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an action</a:t>
            </a:r>
          </a:p>
          <a:p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93839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290" y="188640"/>
            <a:ext cx="4513934" cy="6048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212893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6681" y="476672"/>
            <a:ext cx="8057767" cy="6894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Front-load sentences with the important stuff</a:t>
            </a: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3600" dirty="0" smtClean="0"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If it’s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not essential, leave it out</a:t>
            </a: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Break it </a:t>
            </a: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up. Use</a:t>
            </a: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pPr marL="685800" lvl="1"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- short sentences and paragraphs</a:t>
            </a:r>
          </a:p>
          <a:p>
            <a:pPr marL="685800" lvl="1"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- subheads</a:t>
            </a:r>
          </a:p>
          <a:p>
            <a:pPr marL="685800" lvl="1"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- lists</a:t>
            </a:r>
          </a:p>
          <a:p>
            <a:pPr marL="685800" lvl="1"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- active voice</a:t>
            </a:r>
          </a:p>
          <a:p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212893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7384"/>
            <a:ext cx="9144000" cy="5174853"/>
          </a:xfrm>
          <a:prstGeom prst="rect">
            <a:avLst/>
          </a:prstGeom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97570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6681" y="1484784"/>
            <a:ext cx="8057767" cy="3736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 smtClean="0">
                <a:solidFill>
                  <a:srgbClr val="000000"/>
                </a:solidFill>
                <a:latin typeface="Helvetica Neue"/>
                <a:ea typeface="ＭＳ Ｐゴシック" charset="0"/>
                <a:cs typeface="Helvetica Neue"/>
              </a:rPr>
              <a:t>“But it has to be complicated for </a:t>
            </a: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 smtClean="0">
                <a:solidFill>
                  <a:srgbClr val="000000"/>
                </a:solidFill>
                <a:latin typeface="Helvetica Neue"/>
                <a:ea typeface="ＭＳ Ｐゴシック" charset="0"/>
                <a:cs typeface="Helvetica Neue"/>
              </a:rPr>
              <a:t>legal/policy reasons”</a:t>
            </a: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3600" dirty="0">
              <a:solidFill>
                <a:srgbClr val="000000"/>
              </a:solidFill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 smtClean="0">
                <a:solidFill>
                  <a:srgbClr val="000000"/>
                </a:solidFill>
                <a:latin typeface="Helvetica Neue"/>
                <a:ea typeface="ＭＳ Ｐゴシック" charset="0"/>
                <a:cs typeface="Helvetica Neue"/>
              </a:rPr>
              <a:t>Not very often</a:t>
            </a:r>
            <a:endParaRPr lang="en-US" sz="3600" dirty="0">
              <a:solidFill>
                <a:srgbClr val="000000"/>
              </a:solidFill>
              <a:latin typeface="Helvetica Neue"/>
              <a:ea typeface="ＭＳ Ｐゴシック" charset="0"/>
              <a:cs typeface="Helvetica Neue"/>
            </a:endParaRPr>
          </a:p>
          <a:p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789726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6681" y="1484784"/>
            <a:ext cx="8057767" cy="4262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Write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in </a:t>
            </a: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the language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used by real people </a:t>
            </a:r>
          </a:p>
          <a:p>
            <a:pPr>
              <a:lnSpc>
                <a:spcPct val="95000"/>
              </a:lnSpc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endParaRPr lang="en-US" sz="3600" dirty="0">
              <a:latin typeface="Helvetica Neue"/>
              <a:ea typeface="ＭＳ Ｐゴシック" charset="0"/>
              <a:cs typeface="Helvetica Neue"/>
            </a:endParaRPr>
          </a:p>
          <a:p>
            <a:pPr>
              <a:lnSpc>
                <a:spcPct val="95000"/>
              </a:lnSpc>
              <a:buClr>
                <a:srgbClr val="000000"/>
              </a:buClr>
              <a:buSzPct val="125000"/>
              <a:tabLst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  <a:tab pos="10477500" algn="l"/>
                <a:tab pos="11658600" algn="l"/>
                <a:tab pos="12827000" algn="l"/>
                <a:tab pos="13233400" algn="l"/>
                <a:tab pos="1117600" algn="l"/>
                <a:tab pos="2286000" algn="l"/>
                <a:tab pos="3467100" algn="l"/>
                <a:tab pos="4635500" algn="l"/>
                <a:tab pos="5803900" algn="l"/>
                <a:tab pos="6972300" algn="l"/>
                <a:tab pos="8140700" algn="l"/>
                <a:tab pos="9309100" algn="l"/>
              </a:tabLst>
            </a:pPr>
            <a:r>
              <a:rPr lang="en-US" sz="3600" dirty="0" smtClean="0">
                <a:latin typeface="Helvetica Neue"/>
                <a:ea typeface="ＭＳ Ｐゴシック" charset="0"/>
                <a:cs typeface="Helvetica Neue"/>
              </a:rPr>
              <a:t>While </a:t>
            </a:r>
            <a:r>
              <a:rPr lang="en-US" sz="3600" dirty="0">
                <a:latin typeface="Helvetica Neue"/>
                <a:ea typeface="ＭＳ Ｐゴシック" charset="0"/>
                <a:cs typeface="Helvetica Neue"/>
              </a:rPr>
              <a:t>taking account of language used by government</a:t>
            </a:r>
          </a:p>
          <a:p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185692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2300"/>
            <a:ext cx="9144000" cy="5588481"/>
          </a:xfrm>
          <a:prstGeom prst="rect">
            <a:avLst/>
          </a:prstGeom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5650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12" y="-27384"/>
            <a:ext cx="8741576" cy="6368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4" name="Freeform 5"/>
          <p:cNvSpPr>
            <a:spLocks/>
          </p:cNvSpPr>
          <p:nvPr/>
        </p:nvSpPr>
        <p:spPr bwMode="auto">
          <a:xfrm>
            <a:off x="323528" y="1360469"/>
            <a:ext cx="1552277" cy="484355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" name="Freeform 6"/>
          <p:cNvSpPr>
            <a:spLocks/>
          </p:cNvSpPr>
          <p:nvPr/>
        </p:nvSpPr>
        <p:spPr bwMode="auto">
          <a:xfrm>
            <a:off x="2915816" y="1340768"/>
            <a:ext cx="1492189" cy="484355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6" name="Freeform 7"/>
          <p:cNvSpPr>
            <a:spLocks/>
          </p:cNvSpPr>
          <p:nvPr/>
        </p:nvSpPr>
        <p:spPr bwMode="auto">
          <a:xfrm>
            <a:off x="2267744" y="2780928"/>
            <a:ext cx="1211777" cy="298857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7" name="Freeform 8"/>
          <p:cNvSpPr>
            <a:spLocks/>
          </p:cNvSpPr>
          <p:nvPr/>
        </p:nvSpPr>
        <p:spPr bwMode="auto">
          <a:xfrm>
            <a:off x="2822599" y="6021288"/>
            <a:ext cx="1021498" cy="320080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8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79583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49884" y="2456309"/>
            <a:ext cx="2074244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Journeys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77343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551" y="1198488"/>
            <a:ext cx="7871023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Where is your user starting from?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</a:rPr>
              <a:t>What is their </a:t>
            </a:r>
            <a:r>
              <a:rPr lang="en-US" sz="3600" dirty="0" smtClean="0">
                <a:latin typeface="Helvetica Neue"/>
                <a:cs typeface="Helvetica Neue"/>
              </a:rPr>
              <a:t>immediate need</a:t>
            </a:r>
            <a:r>
              <a:rPr lang="en-US" sz="3600" dirty="0" smtClean="0">
                <a:latin typeface="Helvetica Neue"/>
                <a:cs typeface="Helvetica Neue"/>
              </a:rPr>
              <a:t>?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</a:rPr>
              <a:t>What are the </a:t>
            </a:r>
            <a:r>
              <a:rPr lang="en-US" sz="3600" dirty="0" smtClean="0">
                <a:latin typeface="Helvetica Neue"/>
                <a:cs typeface="Helvetica Neue"/>
              </a:rPr>
              <a:t>previous/next </a:t>
            </a:r>
            <a:r>
              <a:rPr lang="en-US" sz="3600" dirty="0" smtClean="0">
                <a:latin typeface="Helvetica Neue"/>
                <a:cs typeface="Helvetica Neue"/>
              </a:rPr>
              <a:t>steps they might need to take</a:t>
            </a:r>
            <a:r>
              <a:rPr lang="en-US" sz="3600" dirty="0" smtClean="0">
                <a:latin typeface="Helvetica Neue"/>
                <a:cs typeface="Helvetica Neue"/>
              </a:rPr>
              <a:t>?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404478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9" name="Shape 116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0"/>
            <a:ext cx="8556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9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6260"/>
            <a:ext cx="8537448" cy="6231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2" name="Freeform 6"/>
          <p:cNvSpPr>
            <a:spLocks/>
          </p:cNvSpPr>
          <p:nvPr/>
        </p:nvSpPr>
        <p:spPr bwMode="auto">
          <a:xfrm>
            <a:off x="6084168" y="1484784"/>
            <a:ext cx="2448272" cy="1979084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" name="Freeform 6"/>
          <p:cNvSpPr>
            <a:spLocks/>
          </p:cNvSpPr>
          <p:nvPr/>
        </p:nvSpPr>
        <p:spPr bwMode="auto">
          <a:xfrm>
            <a:off x="323528" y="4509120"/>
            <a:ext cx="5112568" cy="1656184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0 w 21600"/>
              <a:gd name="T9" fmla="*/ 0 h 21600"/>
              <a:gd name="T10" fmla="*/ 0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noFill/>
          <a:ln w="25400" cap="flat">
            <a:solidFill>
              <a:srgbClr val="DD206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99052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95526" y="2528317"/>
            <a:ext cx="5384786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Continuous improvement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492260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-27383"/>
            <a:ext cx="5796136" cy="15430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696" y="1517734"/>
            <a:ext cx="5808048" cy="4647570"/>
          </a:xfrm>
          <a:prstGeom prst="rect">
            <a:avLst/>
          </a:prstGeom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52538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86" y="1628800"/>
            <a:ext cx="8948010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"/>
          <p:cNvSpPr>
            <a:spLocks/>
          </p:cNvSpPr>
          <p:nvPr/>
        </p:nvSpPr>
        <p:spPr bwMode="auto">
          <a:xfrm>
            <a:off x="467544" y="404664"/>
            <a:ext cx="1049020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200" dirty="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rPr>
              <a:t>Steps through pension calculator</a:t>
            </a:r>
          </a:p>
        </p:txBody>
      </p:sp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52538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491" y="260648"/>
            <a:ext cx="3048787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User research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pic>
        <p:nvPicPr>
          <p:cNvPr id="2" name="Picture 1" descr="user-testing-in-progres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412776"/>
            <a:ext cx="5724128" cy="3813735"/>
          </a:xfrm>
          <a:prstGeom prst="rect">
            <a:avLst/>
          </a:prstGeom>
        </p:spPr>
      </p:pic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819785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7544" y="763538"/>
            <a:ext cx="6803917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Start </a:t>
            </a:r>
            <a:r>
              <a:rPr lang="en-US" sz="3600" dirty="0" smtClean="0">
                <a:latin typeface="Helvetica Neue"/>
                <a:cs typeface="Helvetica Neue"/>
              </a:rPr>
              <a:t>with user </a:t>
            </a:r>
            <a:r>
              <a:rPr lang="en-US" sz="3600" dirty="0" smtClean="0">
                <a:latin typeface="Helvetica Neue"/>
                <a:cs typeface="Helvetica Neue"/>
              </a:rPr>
              <a:t>needs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b</a:t>
            </a:r>
            <a:r>
              <a:rPr lang="en-US" sz="3600" dirty="0" smtClean="0">
                <a:latin typeface="Helvetica Neue"/>
                <a:cs typeface="Helvetica Neue"/>
              </a:rPr>
              <a:t>ased on evidence &amp; data</a:t>
            </a:r>
          </a:p>
          <a:p>
            <a:pPr marL="571500" indent="-571500">
              <a:buFontTx/>
              <a:buChar char="-"/>
            </a:pPr>
            <a:endParaRPr lang="en-US" sz="3600" dirty="0" smtClean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d</a:t>
            </a:r>
            <a:r>
              <a:rPr lang="en-US" sz="3600" dirty="0" smtClean="0">
                <a:latin typeface="Helvetica Neue"/>
                <a:cs typeface="Helvetica Neue"/>
              </a:rPr>
              <a:t>esign specific, simple content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s</a:t>
            </a:r>
            <a:r>
              <a:rPr lang="en-US" sz="3600" dirty="0" smtClean="0">
                <a:latin typeface="Helvetica Neue"/>
                <a:cs typeface="Helvetica Neue"/>
              </a:rPr>
              <a:t>ignpost likely next steps</a:t>
            </a:r>
            <a:endParaRPr lang="en-US" sz="3600" dirty="0" smtClean="0">
              <a:latin typeface="Helvetica Neue"/>
              <a:cs typeface="Helvetica Neue"/>
            </a:endParaRPr>
          </a:p>
          <a:p>
            <a:endParaRPr lang="en-US" sz="3600" dirty="0" smtClean="0">
              <a:latin typeface="Helvetica Neue"/>
              <a:cs typeface="Helvetica Neue"/>
            </a:endParaRPr>
          </a:p>
          <a:p>
            <a:r>
              <a:rPr lang="en-US" sz="3600" dirty="0">
                <a:latin typeface="Helvetica Neue"/>
                <a:cs typeface="Helvetica Neue"/>
              </a:rPr>
              <a:t>c</a:t>
            </a:r>
            <a:r>
              <a:rPr lang="en-US" sz="3600" dirty="0" smtClean="0">
                <a:latin typeface="Helvetica Neue"/>
                <a:cs typeface="Helvetica Neue"/>
              </a:rPr>
              <a:t>ontinuously monitor &amp; improve</a:t>
            </a:r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17584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404664"/>
            <a:ext cx="4861254" cy="6124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/>
                <a:cs typeface="Helvetica Neue"/>
              </a:rPr>
              <a:t>Useful </a:t>
            </a:r>
            <a:r>
              <a:rPr lang="en-US" sz="3600" dirty="0" smtClean="0">
                <a:latin typeface="Helvetica Neue"/>
                <a:cs typeface="Helvetica Neue"/>
              </a:rPr>
              <a:t>links</a:t>
            </a: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  <a:hlinkClick r:id="rId3"/>
              </a:rPr>
              <a:t>Google Trends</a:t>
            </a:r>
            <a:endParaRPr lang="en-US" sz="3600" dirty="0" smtClean="0">
              <a:latin typeface="Helvetica Neue"/>
              <a:cs typeface="Helvetica Neue"/>
            </a:endParaRPr>
          </a:p>
          <a:p>
            <a:endParaRPr lang="en-US" sz="3600" dirty="0" smtClean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  <a:hlinkClick r:id="rId4"/>
              </a:rPr>
              <a:t>GOV.UK Style Guide</a:t>
            </a:r>
            <a:endParaRPr lang="en-US" sz="36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  <a:hlinkClick r:id="rId5"/>
              </a:rPr>
              <a:t>GDS Design Principles</a:t>
            </a:r>
            <a:endParaRPr lang="en-US" sz="36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r>
              <a:rPr lang="en-US" sz="3600" dirty="0" smtClean="0">
                <a:latin typeface="Helvetica Neue"/>
                <a:cs typeface="Helvetica Neue"/>
                <a:hlinkClick r:id="rId6"/>
              </a:rPr>
              <a:t>GDS Blog </a:t>
            </a:r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0937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0" name="Shape 100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338448" y="1982260"/>
            <a:ext cx="8594100" cy="398121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3600" i="0" u="none" strike="noStrike" cap="none" baseline="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Putting</a:t>
            </a:r>
            <a:r>
              <a:rPr lang="en-US" sz="3600" i="0" u="none" strike="noStrike" cap="none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users first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3600" baseline="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en-US" sz="36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story of GOV.UK</a:t>
            </a:r>
            <a:endParaRPr lang="en-US" sz="3600" i="0" u="none" strike="noStrike" cap="none" baseline="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endParaRPr lang="en-US" sz="4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3600" i="0" u="none" strike="noStrike" cap="none" baseline="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 Prag</a:t>
            </a:r>
            <a:endParaRPr lang="en-US" sz="36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2800" i="0" u="none" strike="noStrike" cap="none" baseline="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</a:t>
            </a:r>
            <a:r>
              <a:rPr lang="en-US" sz="2800" i="0" u="none" strike="noStrike" cap="none" baseline="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SarahPrag</a:t>
            </a:r>
            <a:endParaRPr lang="en-US" sz="2800" i="0" u="none" strike="noStrike" cap="none" baseline="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28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Sarah.prag@gmail.com</a:t>
            </a:r>
            <a:endParaRPr lang="en-US" sz="2800" i="0" u="none" strike="noStrike" cap="none" baseline="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2" name="Shape 102"/>
          <p:cNvSpPr/>
          <p:nvPr/>
        </p:nvSpPr>
        <p:spPr>
          <a:xfrm>
            <a:off x="647712" y="542400"/>
            <a:ext cx="7302499" cy="143986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8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5843383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9" name="Shape 116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0"/>
            <a:ext cx="86156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9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31027" y="1458644"/>
            <a:ext cx="2121093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 smtClean="0">
                <a:latin typeface="Helvetica Neue"/>
                <a:cs typeface="Helvetica Neue"/>
              </a:rPr>
              <a:t>Simpler</a:t>
            </a:r>
          </a:p>
          <a:p>
            <a:pPr algn="ctr"/>
            <a:endParaRPr lang="en-US" sz="4400" dirty="0">
              <a:solidFill>
                <a:srgbClr val="FF0000"/>
              </a:solidFill>
              <a:latin typeface="Helvetica Neue"/>
              <a:cs typeface="Helvetica Neue"/>
            </a:endParaRPr>
          </a:p>
          <a:p>
            <a:pPr algn="ctr"/>
            <a:r>
              <a:rPr lang="en-US" sz="4400" dirty="0" smtClean="0">
                <a:solidFill>
                  <a:srgbClr val="000000"/>
                </a:solidFill>
                <a:latin typeface="Helvetica Neue"/>
                <a:cs typeface="Helvetica Neue"/>
              </a:rPr>
              <a:t>Clearer</a:t>
            </a:r>
          </a:p>
          <a:p>
            <a:pPr algn="ctr"/>
            <a:endParaRPr lang="en-US" sz="4400" dirty="0">
              <a:solidFill>
                <a:srgbClr val="000000"/>
              </a:solidFill>
              <a:latin typeface="Helvetica Neue"/>
              <a:cs typeface="Helvetica Neue"/>
            </a:endParaRPr>
          </a:p>
          <a:p>
            <a:pPr algn="ctr"/>
            <a:r>
              <a:rPr lang="en-US" sz="4400" dirty="0" smtClean="0">
                <a:solidFill>
                  <a:srgbClr val="000000"/>
                </a:solidFill>
                <a:latin typeface="Helvetica Neue"/>
                <a:cs typeface="Helvetica Neue"/>
              </a:rPr>
              <a:t>Faster</a:t>
            </a:r>
          </a:p>
          <a:p>
            <a:endParaRPr lang="en-US" sz="3600" dirty="0" smtClean="0">
              <a:solidFill>
                <a:srgbClr val="FF0000"/>
              </a:solidFill>
              <a:latin typeface="Helvetica Neue"/>
              <a:cs typeface="Helvetica Neue"/>
            </a:endParaRPr>
          </a:p>
          <a:p>
            <a:endParaRPr lang="en-US" sz="3200" dirty="0" smtClean="0">
              <a:latin typeface="Helvetica Neue"/>
              <a:cs typeface="Helvetica Neue"/>
            </a:endParaRPr>
          </a:p>
          <a:p>
            <a:endParaRPr lang="en-US" sz="3600" dirty="0">
              <a:latin typeface="Helvetica Neue"/>
              <a:cs typeface="Helvetica Neue"/>
            </a:endParaRPr>
          </a:p>
          <a:p>
            <a:endParaRPr lang="en-US" sz="3200" dirty="0">
              <a:latin typeface="Helvetica Neue"/>
              <a:cs typeface="Helvetica Neue"/>
            </a:endParaRPr>
          </a:p>
        </p:txBody>
      </p:sp>
      <p:sp>
        <p:nvSpPr>
          <p:cNvPr id="13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67382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099" y="0"/>
            <a:ext cx="9164638" cy="617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65051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9"/>
          <p:cNvSpPr txBox="1"/>
          <p:nvPr/>
        </p:nvSpPr>
        <p:spPr>
          <a:xfrm>
            <a:off x="-42861" y="6281737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5" name="Shape 110"/>
          <p:cNvSpPr txBox="1"/>
          <p:nvPr/>
        </p:nvSpPr>
        <p:spPr>
          <a:xfrm>
            <a:off x="7950200" y="6273800"/>
            <a:ext cx="1206499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GDS</a:t>
            </a:r>
          </a:p>
        </p:txBody>
      </p:sp>
      <p:sp>
        <p:nvSpPr>
          <p:cNvPr id="6" name="Shape 111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7" name="Shape 112"/>
          <p:cNvSpPr txBox="1"/>
          <p:nvPr/>
        </p:nvSpPr>
        <p:spPr>
          <a:xfrm>
            <a:off x="177800" y="6308725"/>
            <a:ext cx="8966199" cy="5111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</a:t>
            </a:r>
          </a:p>
        </p:txBody>
      </p:sp>
      <p:sp>
        <p:nvSpPr>
          <p:cNvPr id="8" name="Shape 115"/>
          <p:cNvSpPr txBox="1"/>
          <p:nvPr/>
        </p:nvSpPr>
        <p:spPr>
          <a:xfrm>
            <a:off x="-12700" y="6261100"/>
            <a:ext cx="9169399" cy="596900"/>
          </a:xfrm>
          <a:prstGeom prst="rect">
            <a:avLst/>
          </a:prstGeom>
          <a:solidFill>
            <a:srgbClr val="0076C0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10" name="Shape 117"/>
          <p:cNvSpPr txBox="1"/>
          <p:nvPr/>
        </p:nvSpPr>
        <p:spPr>
          <a:xfrm>
            <a:off x="8410575" y="6448425"/>
            <a:ext cx="306386" cy="29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78787"/>
              </a:buClr>
              <a:buSzPct val="25000"/>
              <a:buFont typeface="Merriweather Sans"/>
              <a:buNone/>
            </a:pPr>
            <a:r>
              <a:rPr lang="en-US" sz="1200" b="0" i="0" u="none" strike="noStrike" cap="none" baseline="0">
                <a:solidFill>
                  <a:srgbClr val="878787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*</a:t>
            </a:r>
          </a:p>
        </p:txBody>
      </p:sp>
      <p:sp>
        <p:nvSpPr>
          <p:cNvPr id="11" name="Shape 118"/>
          <p:cNvSpPr txBox="1"/>
          <p:nvPr/>
        </p:nvSpPr>
        <p:spPr>
          <a:xfrm>
            <a:off x="177800" y="6273800"/>
            <a:ext cx="1778000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Sarah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21" y="-27384"/>
            <a:ext cx="7736503" cy="6261100"/>
          </a:xfrm>
          <a:prstGeom prst="rect">
            <a:avLst/>
          </a:prstGeom>
        </p:spPr>
      </p:pic>
      <p:sp>
        <p:nvSpPr>
          <p:cNvPr id="12" name="Shape 98"/>
          <p:cNvSpPr txBox="1"/>
          <p:nvPr/>
        </p:nvSpPr>
        <p:spPr>
          <a:xfrm>
            <a:off x="7164288" y="6273800"/>
            <a:ext cx="1992411" cy="5460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 baseline="0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(ex)GDS</a:t>
            </a:r>
            <a:endParaRPr lang="en-US" sz="3600" b="0" i="0" u="none" strike="noStrike" cap="none" baseline="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903528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8052</TotalTime>
  <Words>1325</Words>
  <Application>Microsoft Macintosh PowerPoint</Application>
  <PresentationFormat>On-screen Show (4:3)</PresentationFormat>
  <Paragraphs>564</Paragraphs>
  <Slides>57</Slides>
  <Notes>57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Prag</dc:creator>
  <cp:lastModifiedBy>Sarah Prag</cp:lastModifiedBy>
  <cp:revision>205</cp:revision>
  <cp:lastPrinted>2013-12-05T12:16:23Z</cp:lastPrinted>
  <dcterms:created xsi:type="dcterms:W3CDTF">2013-11-26T17:05:56Z</dcterms:created>
  <dcterms:modified xsi:type="dcterms:W3CDTF">2014-01-30T12:54:02Z</dcterms:modified>
</cp:coreProperties>
</file>

<file path=docProps/thumbnail.jpeg>
</file>